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715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685800" x="685800"/>
            <a:ext cy="3429000" cx="5486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idx="1" type="subTitle"/>
          </p:nvPr>
        </p:nvSpPr>
        <p:spPr>
          <a:xfrm>
            <a:off y="3155614" x="685800"/>
            <a:ext cy="8718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759269" x="685800"/>
            <a:ext cy="128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228864" x="457200"/>
            <a:ext cy="952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FF00"/>
              </a:buClr>
              <a:defRPr>
                <a:solidFill>
                  <a:srgbClr val="FFFF00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333500" x="457200"/>
            <a:ext cy="4139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28864" x="457200"/>
            <a:ext cy="952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FF00"/>
              </a:buClr>
              <a:defRPr>
                <a:solidFill>
                  <a:srgbClr val="FFFF00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333500" x="457200"/>
            <a:ext cy="4139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333500" x="4692273"/>
            <a:ext cy="4139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28864" x="457200"/>
            <a:ext cy="952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y="4895899" x="457200"/>
            <a:ext cy="5771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rgbClr val="FFFF00"/>
              </a:buClr>
              <a:buSzPct val="100000"/>
              <a:buFont typeface="Cantarell"/>
              <a:buNone/>
              <a:defRPr sz="400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Char char="◼"/>
              <a:defRPr/>
            </a:lvl1pPr>
            <a:lvl2pPr algn="l" rtl="0" indent="-114300" marL="731520">
              <a:spcBef>
                <a:spcPts val="560"/>
              </a:spcBef>
              <a:buClr>
                <a:schemeClr val="accent2"/>
              </a:buClr>
              <a:buFont typeface="Cantarell"/>
              <a:buChar char="▪"/>
              <a:defRPr/>
            </a:lvl2pPr>
            <a:lvl3pPr algn="l" rtl="0" indent="-82296" marL="996696">
              <a:spcBef>
                <a:spcPts val="480"/>
              </a:spcBef>
              <a:buClr>
                <a:schemeClr val="accent3"/>
              </a:buClr>
              <a:buFont typeface="Cantarell"/>
              <a:buChar char="▪"/>
              <a:defRPr/>
            </a:lvl3pPr>
            <a:lvl4pPr algn="l" rtl="0" indent="-60452" marL="1216152">
              <a:spcBef>
                <a:spcPts val="400"/>
              </a:spcBef>
              <a:buClr>
                <a:schemeClr val="accent4"/>
              </a:buClr>
              <a:buFont typeface="Cantarell"/>
              <a:buChar char="▪"/>
              <a:defRPr/>
            </a:lvl4pPr>
            <a:lvl5pPr algn="l" rtl="0" indent="-67564" marL="1426464">
              <a:spcBef>
                <a:spcPts val="400"/>
              </a:spcBef>
              <a:buClr>
                <a:schemeClr val="accent5"/>
              </a:buClr>
              <a:buFont typeface="Cantarell"/>
              <a:buChar char=""/>
              <a:defRPr/>
            </a:lvl5pPr>
            <a:lvl6pPr algn="l" rtl="0" indent="-65532" marL="1627632">
              <a:spcBef>
                <a:spcPts val="400"/>
              </a:spcBef>
              <a:buClr>
                <a:schemeClr val="accent6"/>
              </a:buClr>
              <a:buFont typeface="Cantarell"/>
              <a:buChar char="⚫"/>
              <a:defRPr/>
            </a:lvl6pPr>
            <a:lvl7pPr algn="l" rtl="0" indent="-76200" marL="1828800">
              <a:spcBef>
                <a:spcPts val="360"/>
              </a:spcBef>
              <a:buClr>
                <a:schemeClr val="accent1"/>
              </a:buClr>
              <a:buFont typeface="Cantarell"/>
              <a:buChar char="⚫"/>
              <a:defRPr/>
            </a:lvl7pPr>
            <a:lvl8pPr algn="l" rtl="0" indent="-74167" marL="2029968">
              <a:spcBef>
                <a:spcPts val="360"/>
              </a:spcBef>
              <a:buClr>
                <a:schemeClr val="accent2"/>
              </a:buClr>
              <a:buFont typeface="Cantarell"/>
              <a:buChar char="⚫"/>
              <a:defRPr/>
            </a:lvl8pPr>
            <a:lvl9pPr algn="l" rtl="0" indent="-72135" marL="2231136">
              <a:spcBef>
                <a:spcPts val="360"/>
              </a:spcBef>
              <a:buClr>
                <a:schemeClr val="accent3"/>
              </a:buClr>
              <a:buFont typeface="Cantarell"/>
              <a:buChar char="⚫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5397498" x="457200"/>
            <a:ext cy="2286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5397498" x="2640596"/>
            <a:ext cy="228600" cx="550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5397498" x="8204396"/>
            <a:ext cy="228600" cx="73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0" x="0"/>
            <a:ext cy="2168699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4" name="Shape 34"/>
          <p:cNvSpPr/>
          <p:nvPr/>
        </p:nvSpPr>
        <p:spPr>
          <a:xfrm>
            <a:off y="2168766" x="0"/>
            <a:ext cy="38099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5397498" x="457200"/>
            <a:ext cy="2286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5397498" x="2640596"/>
            <a:ext cy="228600" cx="550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5397498" x="8204396"/>
            <a:ext cy="228600" cx="73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27000" x="457200"/>
            <a:ext cy="104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415822" x="457200"/>
            <a:ext cy="5963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Cantarell"/>
              <a:buNone/>
              <a:defRPr/>
            </a:lvl1pPr>
            <a:lvl2pPr rtl="0" indent="0" marL="457200">
              <a:spcBef>
                <a:spcPts val="0"/>
              </a:spcBef>
              <a:buFont typeface="Cantarell"/>
              <a:buNone/>
              <a:defRPr/>
            </a:lvl2pPr>
            <a:lvl3pPr rtl="0" indent="0" marL="914400">
              <a:spcBef>
                <a:spcPts val="0"/>
              </a:spcBef>
              <a:buFont typeface="Cantarell"/>
              <a:buNone/>
              <a:defRPr/>
            </a:lvl3pPr>
            <a:lvl4pPr rtl="0" indent="0" marL="1371600">
              <a:spcBef>
                <a:spcPts val="0"/>
              </a:spcBef>
              <a:buFont typeface="Cantarell"/>
              <a:buNone/>
              <a:defRPr/>
            </a:lvl4pPr>
            <a:lvl5pPr rtl="0" indent="0" marL="1828800">
              <a:spcBef>
                <a:spcPts val="0"/>
              </a:spcBef>
              <a:buFont typeface="Cantarell"/>
              <a:buNone/>
              <a:defRPr/>
            </a:lvl5pPr>
            <a:lvl6pPr rtl="0" indent="0" marL="2286000">
              <a:spcBef>
                <a:spcPts val="0"/>
              </a:spcBef>
              <a:buFont typeface="Cantarell"/>
              <a:buNone/>
              <a:defRPr/>
            </a:lvl6pPr>
            <a:lvl7pPr rtl="0" indent="0" marL="2743200">
              <a:spcBef>
                <a:spcPts val="0"/>
              </a:spcBef>
              <a:buFont typeface="Cantarell"/>
              <a:buNone/>
              <a:defRPr/>
            </a:lvl7pPr>
            <a:lvl8pPr rtl="0" indent="0" marL="3200400">
              <a:spcBef>
                <a:spcPts val="0"/>
              </a:spcBef>
              <a:buFont typeface="Cantarell"/>
              <a:buNone/>
              <a:defRPr/>
            </a:lvl8pPr>
            <a:lvl9pPr rtl="0" indent="0" marL="365760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2041259" x="457200"/>
            <a:ext cy="32927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y="1415822" x="4645025"/>
            <a:ext cy="5963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Cantarell"/>
              <a:buNone/>
              <a:defRPr/>
            </a:lvl1pPr>
            <a:lvl2pPr rtl="0" indent="0" marL="457200">
              <a:spcBef>
                <a:spcPts val="0"/>
              </a:spcBef>
              <a:buFont typeface="Cantarell"/>
              <a:buNone/>
              <a:defRPr/>
            </a:lvl2pPr>
            <a:lvl3pPr rtl="0" indent="0" marL="914400">
              <a:spcBef>
                <a:spcPts val="0"/>
              </a:spcBef>
              <a:buFont typeface="Cantarell"/>
              <a:buNone/>
              <a:defRPr/>
            </a:lvl3pPr>
            <a:lvl4pPr rtl="0" indent="0" marL="1371600">
              <a:spcBef>
                <a:spcPts val="0"/>
              </a:spcBef>
              <a:buFont typeface="Cantarell"/>
              <a:buNone/>
              <a:defRPr/>
            </a:lvl4pPr>
            <a:lvl5pPr rtl="0" indent="0" marL="1828800">
              <a:spcBef>
                <a:spcPts val="0"/>
              </a:spcBef>
              <a:buFont typeface="Cantarell"/>
              <a:buNone/>
              <a:defRPr/>
            </a:lvl5pPr>
            <a:lvl6pPr rtl="0" indent="0" marL="2286000">
              <a:spcBef>
                <a:spcPts val="0"/>
              </a:spcBef>
              <a:buFont typeface="Cantarell"/>
              <a:buNone/>
              <a:defRPr/>
            </a:lvl6pPr>
            <a:lvl7pPr rtl="0" indent="0" marL="2743200">
              <a:spcBef>
                <a:spcPts val="0"/>
              </a:spcBef>
              <a:buFont typeface="Cantarell"/>
              <a:buNone/>
              <a:defRPr/>
            </a:lvl7pPr>
            <a:lvl8pPr rtl="0" indent="0" marL="3200400">
              <a:spcBef>
                <a:spcPts val="0"/>
              </a:spcBef>
              <a:buFont typeface="Cantarell"/>
              <a:buNone/>
              <a:defRPr/>
            </a:lvl8pPr>
            <a:lvl9pPr rtl="0" indent="0" marL="365760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y="2041259" x="4645025"/>
            <a:ext cy="32927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5397498" x="457200"/>
            <a:ext cy="2286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5397498" x="2640596"/>
            <a:ext cy="228600" cx="550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5397498" x="8204396"/>
            <a:ext cy="228600" cx="73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theme/theme3.xml" Type="http://schemas.openxmlformats.org/officeDocument/2006/relationships/theme" Id="rId10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28864" x="457200"/>
            <a:ext cy="95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333500" x="457200"/>
            <a:ext cy="4139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9.gif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http://www.podcastalley.com/podcast_details.php?pod_id=95360" Type="http://schemas.openxmlformats.org/officeDocument/2006/relationships/hyperlink" TargetMode="External" Id="rId4"/><Relationship Target="http://www.manager-tools.com/podcast/manager-tools" Type="http://schemas.openxmlformats.org/officeDocument/2006/relationships/hyperlink" TargetMode="External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http://search.dilbert.com/search?w=technical+mumbo&amp;view=list&amp;filter=type:comic" Type="http://schemas.openxmlformats.org/officeDocument/2006/relationships/hyperlink" TargetMode="External" Id="rId4"/><Relationship Target="../media/image10.gif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http://www.codegumbo.com/" Type="http://schemas.openxmlformats.org/officeDocument/2006/relationships/hyperlink" TargetMode="External" Id="rId4"/><Relationship Target="mailto:stuart@codegumbo.com" Type="http://schemas.openxmlformats.org/officeDocument/2006/relationships/hyperlink" TargetMode="External" Id="rId3"/><Relationship Target="http://www.twitter.com/codegumbo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1759269" x="685800"/>
            <a:ext cy="1288800" cx="7772400"/>
          </a:xfrm>
          <a:prstGeom prst="rect">
            <a:avLst/>
          </a:prstGeom>
          <a:noFill/>
          <a:ln>
            <a:noFill/>
          </a:ln>
        </p:spPr>
        <p:txBody>
          <a:bodyPr bIns="0" rIns="45700" lIns="91425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7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Managing A Technical Team: Lessons Learned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y="3155614" x="685800"/>
            <a:ext cy="872099" cx="7772400"/>
          </a:xfrm>
          <a:prstGeom prst="rect">
            <a:avLst/>
          </a:prstGeom>
          <a:noFill/>
          <a:ln>
            <a:noFill/>
          </a:ln>
        </p:spPr>
        <p:txBody>
          <a:bodyPr bIns="0" rIns="45700" lIns="118850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Stuart R Ainsworth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Management Definition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The Accomplishment</a:t>
            </a:r>
            <a:b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Of Pre-Determined Objectives</a:t>
            </a:r>
            <a:b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Through Others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Delegation – manage people, not production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Change – accomplish objectives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27000" x="457200"/>
            <a:ext cy="10424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Title &lt;&gt; Job Responsibility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415822" x="457200"/>
            <a:ext cy="596099" cx="404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146300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2300" lang="en-US" i="0">
                <a:solidFill>
                  <a:srgbClr val="00FF00"/>
                </a:solidFill>
                <a:latin typeface="Cantarell"/>
                <a:ea typeface="Cantarell"/>
                <a:cs typeface="Cantarell"/>
                <a:sym typeface="Cantarell"/>
              </a:rPr>
              <a:t>“TEAM LEAD”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y="2041259" x="457200"/>
            <a:ext cy="3292799" cx="404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Company Expectations: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Best Operator </a:t>
            </a:r>
          </a:p>
          <a:p>
            <a:pPr algn="l" rtl="0" lvl="2" marR="0" indent="-234696" marL="996696">
              <a:spcBef>
                <a:spcPts val="3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Continue Tech Successes</a:t>
            </a:r>
          </a:p>
          <a:p>
            <a:pPr algn="l" rtl="0" lvl="2" marR="0" indent="-234696" marL="996696">
              <a:spcBef>
                <a:spcPts val="3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Teach Skills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Personal Expectations: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Team will adopt your processes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Expand your influence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Expand capabilities</a:t>
            </a:r>
          </a:p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y="1415822" x="4645025"/>
            <a:ext cy="596099" cx="4041900"/>
          </a:xfrm>
          <a:prstGeom prst="rect">
            <a:avLst/>
          </a:prstGeom>
          <a:noFill/>
          <a:ln>
            <a:noFill/>
          </a:ln>
        </p:spPr>
        <p:txBody>
          <a:bodyPr bIns="45700" rIns="91425" lIns="146300" tIns="914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2300" lang="en-US" i="0">
                <a:solidFill>
                  <a:srgbClr val="00FF00"/>
                </a:solidFill>
                <a:latin typeface="Cantarell"/>
                <a:ea typeface="Cantarell"/>
                <a:cs typeface="Cantarell"/>
                <a:sym typeface="Cantarell"/>
              </a:rPr>
              <a:t>“MANAGEMENT”</a:t>
            </a:r>
          </a:p>
        </p:txBody>
      </p:sp>
      <p:sp>
        <p:nvSpPr>
          <p:cNvPr id="115" name="Shape 115"/>
          <p:cNvSpPr txBox="1"/>
          <p:nvPr>
            <p:ph idx="4" type="body"/>
          </p:nvPr>
        </p:nvSpPr>
        <p:spPr>
          <a:xfrm>
            <a:off y="2041259" x="4645025"/>
            <a:ext cy="3292799" cx="40419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Company Expectations: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Maintain Tech Results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Motivate Team</a:t>
            </a:r>
          </a:p>
          <a:p>
            <a:pPr algn="l" rtl="0" lvl="2" marR="0" indent="-234696" marL="996696">
              <a:spcBef>
                <a:spcPts val="3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Efficiency</a:t>
            </a:r>
          </a:p>
          <a:p>
            <a:pPr algn="l" rtl="0" lvl="2" marR="0" indent="-234696" marL="996696">
              <a:spcBef>
                <a:spcPts val="3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Effectiveness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Personal Expectations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Results, not methods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Relationships</a:t>
            </a:r>
          </a:p>
          <a:p>
            <a:pPr algn="l" rtl="0" lvl="1" marR="0" indent="-274319" marL="731520">
              <a:spcBef>
                <a:spcPts val="40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Responsibility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z="4000" lang="en-US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Act Like a Good Developer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44529" x="2209800"/>
            <a:ext cy="2970000" cx="4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What makes a good</a:t>
            </a:r>
            <a:r>
              <a:rPr sz="4000" lang="en-US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 d</a:t>
            </a: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eveloper?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to learn</a:t>
            </a:r>
          </a:p>
          <a:p>
            <a:pPr algn="l" rtl="0" lvl="1" marR="0" indent="-266700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Work is an extension of a hobby</a:t>
            </a:r>
          </a:p>
          <a:p>
            <a:pPr algn="l" rtl="0" lvl="1" marR="0" indent="-266700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SQLSaturday’s, Summit, books, blogs</a:t>
            </a:r>
          </a:p>
          <a:p>
            <a:pPr algn="l" rtl="0" lvl="0" marR="0" indent="-324612" marL="438912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to collaborate</a:t>
            </a:r>
          </a:p>
          <a:p>
            <a:pPr algn="l" rtl="0" lvl="1" marR="0" indent="-266700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Learning from peers (debates) </a:t>
            </a:r>
          </a:p>
          <a:p>
            <a:pPr algn="l" rtl="0" lvl="1" marR="0" indent="-274319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4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Building networks around technology</a:t>
            </a: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</a:p>
          <a:p>
            <a:pPr algn="l" rtl="0" lvl="0" marR="0" indent="-324612" marL="438912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for efficiency</a:t>
            </a:r>
          </a:p>
          <a:p>
            <a:pPr algn="l" rtl="0" lvl="1" marR="0" indent="-266700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Reusable methods</a:t>
            </a:r>
          </a:p>
          <a:p>
            <a:pPr algn="l" rtl="0" lvl="1" marR="0" indent="-266700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Frameworks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Same traits, different focus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to Learn</a:t>
            </a:r>
          </a:p>
          <a:p>
            <a:pPr algn="l" rtl="0" lvl="1" marR="0" indent="-266700" marL="731520"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Try to read 1 management book a month</a:t>
            </a:r>
          </a:p>
          <a:p>
            <a:pPr algn="l" rtl="0" lvl="1" marR="0" indent="-266700" marL="731520">
              <a:spcBef>
                <a:spcPts val="560"/>
              </a:spcBef>
              <a:buClr>
                <a:srgbClr val="FFFFFF"/>
              </a:buClr>
              <a:buSzPct val="80000"/>
              <a:buFont typeface="Cantarell"/>
              <a:buChar char="▪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Podcasts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sng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  <a:hlinkClick r:id="rId3"/>
              </a:rPr>
              <a:t>Manager Tools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sng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  <a:hlinkClick r:id="rId4"/>
              </a:rPr>
              <a:t>Wily Manager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to collaborate</a:t>
            </a:r>
          </a:p>
          <a:p>
            <a:pPr algn="l" rtl="0" lvl="1" marR="0" indent="-228600" marL="73152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PD courses at technical conferences</a:t>
            </a:r>
          </a:p>
          <a:p>
            <a:pPr algn="l" rtl="0" lvl="1" marR="0" indent="-228600" marL="73152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“buddy system” at user groups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Same traits, different focus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for efficiency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Frameworks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MARS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LeanIT\Kanban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ITIL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MARS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Classification for department responsibility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DBA-centric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Four areas of work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Maintenance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Architecture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Research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Support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MARS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2286000" x="914400"/>
            <a:ext cy="307800" cx="1348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PROACTIVE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4191000" x="999838"/>
            <a:ext cy="307800" cx="1177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REACTIVE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1326444" x="5149526"/>
            <a:ext cy="307800" cx="134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IMMEDIATE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1333500" x="2743200"/>
            <a:ext cy="307800" cx="1139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DELAYED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11075" x="1715425"/>
            <a:ext cy="4531349" cx="58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Kanban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60500" x="381000"/>
            <a:ext cy="3822000" cx="84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y="1377167" x="829733"/>
            <a:ext cy="307800" cx="857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TO DO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y="1378501" x="1998133"/>
            <a:ext cy="307800" cx="1849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DOING (ACTIVE)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y="1372779" x="3810000"/>
            <a:ext cy="307800" cx="16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DOING (WAIT)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1378501" x="5715000"/>
            <a:ext cy="307800" cx="1252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TO OTHER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1393946" x="7315200"/>
            <a:ext cy="307800" cx="812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DONE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ITIL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4571" marL="118871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Info Tech Infrastructure Library</a:t>
            </a:r>
          </a:p>
          <a:p>
            <a:pPr algn="l" rtl="0" lvl="0" marR="0" indent="-352552" marL="438912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Defines Service Responsibility</a:t>
            </a:r>
          </a:p>
          <a:p>
            <a:pPr algn="l" rtl="0" lvl="0" marR="0" indent="-352552" marL="438912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What gets Delivered by Whom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57875" x="4264625"/>
            <a:ext cy="2460899" cx="457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Presentation Rating: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SzPct val="35555"/>
              <a:buFont typeface="Cantarell"/>
              <a:buNone/>
            </a:pPr>
            <a:r>
              <a:rPr b="1" sz="7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BEGINNER</a:t>
            </a: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SzPct val="85333"/>
              <a:buFont typeface="Cantarell"/>
              <a:buNone/>
            </a:pPr>
            <a:r>
              <a:rPr sz="30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Little to no experience in this subject area</a:t>
            </a: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z="3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Same traits, different focus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Desire for efficiency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Frameworks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MARS – core areas of responsibility 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LeanIT\Kanban – day-to-day focus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ITIL – interactions with others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Ultimate goal is change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z="4000" lang="en-US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Your directs</a:t>
            </a: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 aren’t you…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47475" x="1480887"/>
            <a:ext cy="3238799" cx="61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28864" x="457200"/>
            <a:ext cy="95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Cantarell"/>
                <a:ea typeface="Cantarell"/>
                <a:cs typeface="Cantarell"/>
                <a:sym typeface="Cantarell"/>
              </a:rPr>
              <a:t>Develop people, not just process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333500" x="457200"/>
            <a:ext cy="413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Process development improves efficiency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/>
              <a:t>Repeatability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/>
              <a:t>Reportability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People development improves effectiveness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/>
              <a:t>Skill enhancement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/>
              <a:t>Ingenuity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Strategies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Invest in Education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Answer with a Question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Encourage Actions, Even Failures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GOAL IS TO BUILD ENGINEERS BETTER THAN YOU EVER WERE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You’re not the model </a:t>
            </a:r>
            <a:b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you think you are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Technical people take pride in work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“Best Operator”</a:t>
            </a:r>
          </a:p>
          <a:p>
            <a:pPr algn="l" rtl="0" lvl="1" marR="0" indent="-317500" marL="73152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Effective processes</a:t>
            </a:r>
          </a:p>
          <a:p>
            <a:pPr algn="l" rtl="0" lvl="1" marR="0" indent="-317500" marL="73152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Gets Results</a:t>
            </a:r>
          </a:p>
          <a:p>
            <a:pPr algn="l" rtl="0" lvl="1" marR="0" indent="-317500" marL="73152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Confident</a:t>
            </a:r>
          </a:p>
          <a:p>
            <a:pPr algn="l" rtl="0" lvl="0" marR="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Build an environment that fosters new “Best Operators”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RESULTS, not METHODS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Tough for most people to isolate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Outcome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Processes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Temptation for new manager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Force methods on team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Micro-management</a:t>
            </a:r>
          </a:p>
          <a:p>
            <a:pPr algn="l" rtl="0" lvl="1" marR="0" indent="0" marL="457200">
              <a:spcBef>
                <a:spcPts val="560"/>
              </a:spcBef>
              <a:buClr>
                <a:schemeClr val="accent2"/>
              </a:buClr>
              <a:buFont typeface="Cantarell"/>
              <a:buNone/>
            </a:pPr>
            <a:r>
              <a:t/>
            </a:r>
            <a:endParaRPr strike="noStrike" u="none" b="0" cap="none" baseline="0" sz="28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5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Suggestions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22247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Define Vision, Principles, &amp; Goals</a:t>
            </a:r>
          </a:p>
          <a:p>
            <a:pPr algn="l" rtl="0" lvl="1" marR="0" indent="-274319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Let team define standards &amp; methods</a:t>
            </a:r>
          </a:p>
          <a:p>
            <a:pPr algn="l" rtl="0" lvl="0" marR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875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Assume Accountability</a:t>
            </a:r>
          </a:p>
          <a:p>
            <a:pPr algn="l" rtl="0" lvl="1" marR="0" indent="-274319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Measure team’s performance</a:t>
            </a:r>
          </a:p>
          <a:p>
            <a:pPr algn="l" rtl="0" lvl="2" marR="0" indent="-234696" marL="996696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Are they sticking to the standard they defined?</a:t>
            </a:r>
          </a:p>
          <a:p>
            <a:pPr algn="l" rtl="0" lvl="2" marR="0" indent="-234696" marL="996696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Are they using the methods agreed to?</a:t>
            </a:r>
          </a:p>
          <a:p>
            <a:pPr algn="l" rtl="0" lvl="1" marR="0" indent="-274319" marL="731520">
              <a:lnSpc>
                <a:spcPct val="90000"/>
              </a:lnSpc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Define a process for change</a:t>
            </a:r>
          </a:p>
          <a:p>
            <a:pPr algn="l" rtl="0" lvl="2" marR="0" indent="-234696" marL="996696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Goals change, standards change.</a:t>
            </a:r>
          </a:p>
          <a:p>
            <a:pPr algn="l" rtl="0" lvl="2" marR="0" indent="-234696" marL="996696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How do you update and address?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73850" x="949350"/>
            <a:ext cy="4167299" cx="72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Change is hard; get over it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12575" x="2895600"/>
            <a:ext cy="3275399" cx="35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Change is needed for growth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The Accomplishment</a:t>
            </a:r>
            <a:b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Of Pre-Determined Objectives</a:t>
            </a:r>
            <a:b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Through Others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Process is change by definition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Once objective is met, new objectives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Maintenance, new goals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Temptation is to change 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it all</a:t>
            </a: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at once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Presentation Rating: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22500" x="1752600"/>
            <a:ext cy="1881299" cx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Change Curve</a:t>
            </a:r>
          </a:p>
        </p:txBody>
      </p:sp>
      <p:pic>
        <p:nvPicPr>
          <p:cNvPr id="243" name="Shape 2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People resist change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Need time to adjust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Change takes time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Adjust to new normal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Changes should be measured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Changes should be incremental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Build, don’t replace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Evolve, don’t extinguish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You have to start somewhere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y="-120385" x="0"/>
            <a:ext cy="254100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86000" x="1981200"/>
            <a:ext cy="3246300" cx="52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Measurement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Results of change need to be measured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If you don’t have a metric, </a:t>
            </a:r>
            <a:r>
              <a:rPr sz="28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collect data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First 6 months of a new position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Eliminate immediate fires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Implement collection system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Wait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Consistency 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&gt;</a:t>
            </a: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accuracy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Measurement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0802" marL="438912">
              <a:spcBef>
                <a:spcPts val="0"/>
              </a:spcBef>
              <a:buClr>
                <a:srgbClr val="FFFFFF"/>
              </a:buClr>
              <a:buSzPct val="78125"/>
              <a:buFont typeface="Cantarell"/>
              <a:buChar char="❏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Define core dept service offerings </a:t>
            </a:r>
          </a:p>
          <a:p>
            <a:pPr algn="l" rtl="0" lvl="0" marR="0" indent="-320802" marL="438912">
              <a:spcBef>
                <a:spcPts val="0"/>
              </a:spcBef>
              <a:buClr>
                <a:srgbClr val="FFFFFF"/>
              </a:buClr>
              <a:buSzPct val="78125"/>
              <a:buFont typeface="Cantarell"/>
              <a:buChar char="❏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Identify who’s 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responsible</a:t>
            </a:r>
          </a:p>
          <a:p>
            <a:pPr algn="l" rtl="0" lvl="0" marR="0" indent="-320802" marL="438912">
              <a:spcBef>
                <a:spcPts val="0"/>
              </a:spcBef>
              <a:buClr>
                <a:srgbClr val="FFFFFF"/>
              </a:buClr>
              <a:buSzPct val="78125"/>
              <a:buFont typeface="Cantarell"/>
              <a:buChar char="❏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Determine critical nature </a:t>
            </a:r>
          </a:p>
          <a:p>
            <a:pPr algn="l" rtl="0" lvl="0" marR="0" indent="-320802" marL="438912">
              <a:spcBef>
                <a:spcPts val="0"/>
              </a:spcBef>
              <a:buClr>
                <a:srgbClr val="FFFFFF"/>
              </a:buClr>
              <a:buSzPct val="78125"/>
              <a:buFont typeface="Cantarell"/>
              <a:buChar char="❏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Determine performance</a:t>
            </a:r>
          </a:p>
          <a:p>
            <a:pPr algn="l" rtl="0" lvl="0" marR="0" indent="-320802" marL="438912">
              <a:spcBef>
                <a:spcPts val="0"/>
              </a:spcBef>
              <a:buClr>
                <a:srgbClr val="FFFFFF"/>
              </a:buClr>
              <a:buSzPct val="78125"/>
              <a:buFont typeface="Cantarell"/>
              <a:buChar char="❏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Share measurement with employees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Metrics need to be perceived as realistic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What you measure is what gets done</a:t>
            </a:r>
          </a:p>
          <a:p>
            <a:pPr algn="l" rtl="0" lvl="1" marR="0" indent="-114300" marL="731520">
              <a:spcBef>
                <a:spcPts val="560"/>
              </a:spcBef>
              <a:buClr>
                <a:schemeClr val="accent2"/>
              </a:buClr>
              <a:buFont typeface="Cantarell"/>
              <a:buNone/>
            </a:pPr>
            <a:r>
              <a:t/>
            </a:r>
            <a:endParaRPr strike="noStrike" u="none" b="0" cap="none" baseline="0" sz="28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algn="l" rtl="0" lvl="0" marR="0" indent="-4571" marL="118871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Perfection: Enemy of Good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67000" x="2362200"/>
            <a:ext cy="1587600" cx="44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Perfection Syndrome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Seeking perfection stifles action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Plan too much, never commit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Action yields results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Pareto principle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20% of full time to complete 80% of a task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Decide when “done” is</a:t>
            </a: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algn="l" rtl="0" lvl="0" marR="0" indent="-4571" marL="118871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>
                <a:solidFill>
                  <a:srgbClr val="FFFF00"/>
                </a:solidFill>
              </a:rPr>
              <a:t>Example: Redundancy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3000" x="1371600"/>
            <a:ext cy="4273800" cx="6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>
                <a:solidFill>
                  <a:srgbClr val="FFFF00"/>
                </a:solidFill>
              </a:rPr>
              <a:t>Desired Redundancy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5714" x="1752600"/>
            <a:ext cy="4549199" cx="57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Actual Redundancy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3000" x="1219200"/>
            <a:ext cy="4217099" cx="6617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Purpose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Cover some of the life lessons I’ve learned in my first couple of years of management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Discuss general concepts of management theory 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Apply theory to technical management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Find Time to Stay Technical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13000" x="2057400"/>
            <a:ext cy="2984399" cx="53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The Bad Manager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Doesn’t understand what team is doing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Doesn’t provide the necessary resources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Has unrealistic demands or expectations</a:t>
            </a: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algn="l" rtl="0" lvl="0" marR="0" indent="-4571" marL="118871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55056" x="3276600"/>
            <a:ext cy="2031899" cx="55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y="3302000" x="762000"/>
            <a:ext cy="1000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“You can’t weasel out of this with your technical mumbo jumbo.” -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Cantarell"/>
                <a:ea typeface="Cantarell"/>
                <a:cs typeface="Cantarell"/>
                <a:sym typeface="Cantarell"/>
                <a:hlinkClick r:id="rId4"/>
              </a:rPr>
              <a:t>PHB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The Technical Manager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Should understand concepts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 up-to-date on latest technology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Understand what resources are needed by team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Don’t over do it…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Understand the issues</a:t>
            </a:r>
          </a:p>
          <a:p>
            <a:pPr algn="l" rtl="0" lvl="0" marR="0" indent="-365252" marL="438912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Don’t be “a team player” </a:t>
            </a:r>
          </a:p>
          <a:p>
            <a:pPr algn="l" rtl="0" lvl="0" marR="0" indent="-365252" marL="438912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Avoid being “the professor”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</a:t>
            </a: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hoose what 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to</a:t>
            </a: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retain</a:t>
            </a:r>
          </a:p>
          <a:p>
            <a:pPr algn="l" rtl="0" lvl="1" marR="0" indent="0" marL="457200">
              <a:spcBef>
                <a:spcPts val="560"/>
              </a:spcBef>
              <a:buClr>
                <a:schemeClr val="accent2"/>
              </a:buClr>
              <a:buFont typeface="Cantarell"/>
              <a:buNone/>
            </a:pPr>
            <a:r>
              <a:t/>
            </a:r>
            <a:endParaRPr strike="noStrike" u="none" b="0" cap="none" baseline="0" sz="28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28125" x="5673875"/>
            <a:ext cy="2205899" cx="30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99050" x="749800"/>
            <a:ext cy="1364099" cx="8065800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Processes decay</a:t>
            </a:r>
            <a:r>
              <a:rPr strike="noStrike" u="none" b="1" cap="none" baseline="0" sz="4700" lang="en-US" i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20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y="-736864" x="0"/>
            <a:ext cy="15399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11216" x="533400"/>
            <a:ext cy="1948800" cx="77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Entropy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“lack of order or predictability; gradual decline into disorder”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Left unchecked, processes decay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Shortcuts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Defined as “waste of time”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What gets measured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Gets managed…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Focus on key metrics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 consistent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Refresh staff on them occasionally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Keep it simple</a:t>
            </a:r>
          </a:p>
          <a:p>
            <a:pPr algn="l" rtl="0" lvl="0" marR="0">
              <a:spcBef>
                <a:spcPts val="56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z="28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Change processes when it makes sense</a:t>
            </a:r>
          </a:p>
          <a:p>
            <a:pPr algn="l" rtl="0" lvl="1" marR="0" indent="-114300" marL="731520">
              <a:spcBef>
                <a:spcPts val="560"/>
              </a:spcBef>
              <a:buClr>
                <a:schemeClr val="accent2"/>
              </a:buClr>
              <a:buFont typeface="Cantarell"/>
              <a:buNone/>
            </a:pPr>
            <a:r>
              <a:t/>
            </a:r>
            <a:endParaRPr strike="noStrike" u="none" b="0" cap="none" baseline="0" sz="28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99059" x="749808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Questions?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1524000" x="740664"/>
            <a:ext cy="571500" cx="8022299"/>
          </a:xfrm>
          <a:prstGeom prst="rect">
            <a:avLst/>
          </a:prstGeom>
          <a:noFill/>
          <a:ln>
            <a:noFill/>
          </a:ln>
        </p:spPr>
        <p:txBody>
          <a:bodyPr bIns="0" rIns="45700" lIns="14630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“It’s a miracle that curiosity survives formal education.” – Einstein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57500" x="5715000"/>
            <a:ext cy="2653799" cx="265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Contact Information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Stuart R Ainsworth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3C78D8"/>
              </a:buClr>
              <a:buSzPct val="90000"/>
              <a:buFont typeface="Cantarell"/>
              <a:buChar char="▪"/>
            </a:pPr>
            <a:r>
              <a:rPr strike="noStrike" u="sng" b="0" cap="none" baseline="0" sz="2800" lang="en-US" i="0">
                <a:solidFill>
                  <a:srgbClr val="3C78D8"/>
                </a:solidFill>
                <a:latin typeface="Cantarell"/>
                <a:ea typeface="Cantarell"/>
                <a:cs typeface="Cantarell"/>
                <a:sym typeface="Cantarell"/>
                <a:hlinkClick r:id="rId3"/>
              </a:rPr>
              <a:t>stuart@codegumbo.com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3C78D8"/>
              </a:buClr>
              <a:buSzPct val="90000"/>
              <a:buFont typeface="Cantarell"/>
              <a:buChar char="▪"/>
            </a:pPr>
            <a:r>
              <a:rPr strike="noStrike" u="sng" b="0" cap="none" baseline="0" sz="2800" lang="en-US" i="0">
                <a:solidFill>
                  <a:srgbClr val="3C78D8"/>
                </a:solidFill>
                <a:latin typeface="Cantarell"/>
                <a:ea typeface="Cantarell"/>
                <a:cs typeface="Cantarell"/>
                <a:sym typeface="Cantarell"/>
                <a:hlinkClick r:id="rId4"/>
              </a:rPr>
              <a:t>http://www.codegumbo.com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3C78D8"/>
              </a:buClr>
              <a:buSzPct val="90000"/>
              <a:buFont typeface="Cantarell"/>
              <a:buChar char="▪"/>
            </a:pPr>
            <a:r>
              <a:rPr strike="noStrike" u="sng" b="0" cap="none" baseline="0" sz="2800" lang="en-US" i="0">
                <a:solidFill>
                  <a:srgbClr val="3C78D8"/>
                </a:solidFill>
                <a:latin typeface="Cantarell"/>
                <a:ea typeface="Cantarell"/>
                <a:cs typeface="Cantarell"/>
                <a:sym typeface="Cantarell"/>
                <a:hlinkClick r:id="rId5"/>
              </a:rPr>
              <a:t>http://www.twitter.com/codegumbo</a:t>
            </a:r>
          </a:p>
          <a:p>
            <a:pPr algn="l" rtl="0" lvl="1" marR="0" indent="-114300" marL="731520">
              <a:spcBef>
                <a:spcPts val="560"/>
              </a:spcBef>
              <a:buClr>
                <a:schemeClr val="accent2"/>
              </a:buClr>
              <a:buFont typeface="Cantarell"/>
              <a:buNone/>
            </a:pPr>
            <a:r>
              <a:t/>
            </a:r>
            <a:endParaRPr strike="noStrike" u="none" b="0" cap="none" baseline="0" sz="28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5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Why Me?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Manager of team of DBA’s for financial services company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Former Data Architect, DBA, developer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Designed system that analyzes nearly 1 billion rows of data per day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AtlantaMDF Chapter Leader</a:t>
            </a:r>
          </a:p>
          <a:p>
            <a:pPr algn="l" rtl="0" lvl="0" marR="0" indent="-431800" marL="457200">
              <a:spcBef>
                <a:spcPts val="0"/>
              </a:spcBef>
              <a:buClr>
                <a:srgbClr val="FFFFFF"/>
              </a:buClr>
              <a:buSzPct val="100000"/>
              <a:buFont typeface="Cantarell"/>
              <a:buChar char="◼"/>
            </a:pP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Linchpin People TeamMate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Assumptions About You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Either considering management or a new manager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Technical background (developer, DBA, IT Admin)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27484" x="722283"/>
            <a:ext cy="1364099" cx="8013299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These ain’t the problems you’re used to solving…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76500" x="2514600"/>
            <a:ext cy="2994900" cx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How did you get here?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Companies choose managers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Best Operator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Obvious Choice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Invisible Person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Yardstick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Most IT M</a:t>
            </a:r>
            <a:r>
              <a:rPr sz="3200" lang="en-US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grs</a:t>
            </a: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start “in the trenches”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Seniority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Formal Team Lead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29540" x="457200"/>
            <a:ext cy="1043999" cx="8229600"/>
          </a:xfrm>
          <a:prstGeom prst="rect">
            <a:avLst/>
          </a:prstGeom>
          <a:noFill/>
          <a:ln>
            <a:noFill/>
          </a:ln>
        </p:spPr>
        <p:txBody>
          <a:bodyPr bIns="45700" rIns="45700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Title &lt;&gt; Job Responsibility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479325" x="457200"/>
            <a:ext cy="38546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54850" tIns="91425" anchor="t" anchorCtr="0">
            <a:noAutofit/>
          </a:bodyPr>
          <a:lstStyle/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Company Expectations: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Best Operator 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Continue Technical Successes</a:t>
            </a:r>
          </a:p>
          <a:p>
            <a:pPr algn="l" rtl="0" lvl="2" marR="0" indent="-234696" marL="996696">
              <a:spcBef>
                <a:spcPts val="480"/>
              </a:spcBef>
              <a:buClr>
                <a:srgbClr val="FFFFFF"/>
              </a:buClr>
              <a:buSzPct val="100000"/>
              <a:buFont typeface="Cantarell"/>
              <a:buChar char="▪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Teach Skills</a:t>
            </a:r>
          </a:p>
          <a:p>
            <a:pPr algn="l" rtl="0" lvl="0" marR="0" indent="-324612" marL="438912">
              <a:spcBef>
                <a:spcPts val="0"/>
              </a:spcBef>
              <a:buClr>
                <a:srgbClr val="FFFFFF"/>
              </a:buClr>
              <a:buSzPct val="80000"/>
              <a:buFont typeface="Cantarell"/>
              <a:buChar char="◼"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Personal Expectations: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Team will adopt your processes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Expand your influence</a:t>
            </a:r>
          </a:p>
          <a:p>
            <a:pPr algn="l" rtl="0" lvl="1" marR="0" indent="-274319" marL="731520">
              <a:spcBef>
                <a:spcPts val="560"/>
              </a:spcBef>
              <a:buClr>
                <a:srgbClr val="FFFFFF"/>
              </a:buClr>
              <a:buSzPct val="90000"/>
              <a:buFont typeface="Cantarell"/>
              <a:buChar char="▪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Expand capabilities</a:t>
            </a:r>
          </a:p>
          <a:p>
            <a:pPr algn="l" rtl="0" lvl="0" marR="0" indent="-162052" marL="438912">
              <a:spcBef>
                <a:spcPts val="0"/>
              </a:spcBef>
              <a:buClr>
                <a:schemeClr val="accent1"/>
              </a:buClr>
              <a:buFont typeface="Cantarell"/>
              <a:buNone/>
            </a:pPr>
            <a:r>
              <a:t/>
            </a:r>
            <a:endParaRPr strike="noStrike" u="none" b="0" cap="none" baseline="0" sz="3200" i="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